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4" r:id="rId10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696" y="-9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4864C8-BAD9-49D2-B6C7-80D351BBEA7C}" type="datetimeFigureOut">
              <a:rPr lang="en-US" smtClean="0"/>
              <a:t>7/26/2013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3A6DE1-A73F-41D7-9F41-81BEC9439A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391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3A6DE1-A73F-41D7-9F41-81BEC9439A1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088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8262756" y="5200357"/>
            <a:ext cx="1892949" cy="1402080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85590" y="776289"/>
            <a:ext cx="8734821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85590" y="2250280"/>
            <a:ext cx="8734821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485900" y="6012657"/>
            <a:ext cx="62738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2DADD36A-1AF9-44F4-848D-3184C5CCF908}" type="datetimeFigureOut">
              <a:rPr lang="en-US" smtClean="0"/>
              <a:t>7/26/2013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485900" y="5650705"/>
            <a:ext cx="62738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9091601" y="5752308"/>
            <a:ext cx="54483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EDBFE276-0481-4956-8A3E-104379956C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67494"/>
            <a:ext cx="89154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882808"/>
            <a:ext cx="89154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90744" y="6480048"/>
            <a:ext cx="2311400" cy="301752"/>
          </a:xfrm>
        </p:spPr>
        <p:txBody>
          <a:bodyPr/>
          <a:lstStyle/>
          <a:p>
            <a:fld id="{2DADD36A-1AF9-44F4-848D-3184C5CCF908}" type="datetimeFigureOut">
              <a:rPr lang="en-US" smtClean="0"/>
              <a:t>7/26/2013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5300" y="6480970"/>
            <a:ext cx="4615061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FE276-0481-4956-8A3E-104379956C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620" y="7035"/>
            <a:ext cx="9890760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8262756" y="255564"/>
            <a:ext cx="1892949" cy="1402080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35268" y="6477000"/>
            <a:ext cx="2311400" cy="304800"/>
          </a:xfrm>
        </p:spPr>
        <p:txBody>
          <a:bodyPr/>
          <a:lstStyle/>
          <a:p>
            <a:fld id="{2DADD36A-1AF9-44F4-848D-3184C5CCF908}" type="datetimeFigureOut">
              <a:rPr lang="en-US" smtClean="0"/>
              <a:t>7/26/2013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37657" y="6480970"/>
            <a:ext cx="4615061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55311" y="809625"/>
            <a:ext cx="544830" cy="300831"/>
          </a:xfrm>
        </p:spPr>
        <p:txBody>
          <a:bodyPr/>
          <a:lstStyle/>
          <a:p>
            <a:fld id="{EDBFE276-0481-4956-8A3E-104379956C7B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7007861" y="9381"/>
            <a:ext cx="2895599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5"/>
            <a:ext cx="9898380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750" y="271465"/>
            <a:ext cx="784225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2750" y="1633536"/>
            <a:ext cx="421005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722438"/>
            <a:ext cx="437515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722438"/>
            <a:ext cx="437515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190744" y="6480969"/>
            <a:ext cx="2311400" cy="301752"/>
          </a:xfrm>
        </p:spPr>
        <p:txBody>
          <a:bodyPr/>
          <a:lstStyle/>
          <a:p>
            <a:fld id="{2DADD36A-1AF9-44F4-848D-3184C5CCF908}" type="datetimeFigureOut">
              <a:rPr lang="en-US" smtClean="0"/>
              <a:t>7/26/2013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95300" y="6480969"/>
            <a:ext cx="4615061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1980" y="6480969"/>
            <a:ext cx="544830" cy="301752"/>
          </a:xfrm>
        </p:spPr>
        <p:txBody>
          <a:bodyPr/>
          <a:lstStyle/>
          <a:p>
            <a:fld id="{EDBFE276-0481-4956-8A3E-104379956C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881" y="290732"/>
            <a:ext cx="11557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8756" y="290732"/>
            <a:ext cx="629443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478756" y="3427124"/>
            <a:ext cx="629443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190749" y="290732"/>
            <a:ext cx="74295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90749" y="3427124"/>
            <a:ext cx="74295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190744" y="6480969"/>
            <a:ext cx="2308098" cy="301752"/>
          </a:xfrm>
        </p:spPr>
        <p:txBody>
          <a:bodyPr/>
          <a:lstStyle/>
          <a:p>
            <a:fld id="{2DADD36A-1AF9-44F4-848D-3184C5CCF908}" type="datetimeFigureOut">
              <a:rPr lang="en-US" smtClean="0"/>
              <a:t>7/26/2013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95300" y="6480969"/>
            <a:ext cx="461619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221980" y="6483096"/>
            <a:ext cx="544830" cy="301752"/>
          </a:xfrm>
        </p:spPr>
        <p:txBody>
          <a:bodyPr/>
          <a:lstStyle>
            <a:lvl1pPr algn="ctr">
              <a:defRPr/>
            </a:lvl1pPr>
          </a:lstStyle>
          <a:p>
            <a:fld id="{EDBFE276-0481-4956-8A3E-104379956C7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DD36A-1AF9-44F4-848D-3184C5CCF908}" type="datetimeFigureOut">
              <a:rPr lang="en-US" smtClean="0"/>
              <a:t>7/26/2013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FE276-0481-4956-8A3E-104379956C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190744" y="6480969"/>
            <a:ext cx="2311400" cy="301752"/>
          </a:xfrm>
        </p:spPr>
        <p:txBody>
          <a:bodyPr/>
          <a:lstStyle/>
          <a:p>
            <a:fld id="{2DADD36A-1AF9-44F4-848D-3184C5CCF908}" type="datetimeFigureOut">
              <a:rPr lang="en-US" smtClean="0"/>
              <a:t>7/26/2013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95300" y="6481891"/>
            <a:ext cx="4615061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21980" y="6480969"/>
            <a:ext cx="544830" cy="301752"/>
          </a:xfrm>
        </p:spPr>
        <p:txBody>
          <a:bodyPr/>
          <a:lstStyle/>
          <a:p>
            <a:fld id="{EDBFE276-0481-4956-8A3E-104379956C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744" y="367664"/>
            <a:ext cx="9906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230511" y="367664"/>
            <a:ext cx="26416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955521" y="320040"/>
            <a:ext cx="5715762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02224" y="6556248"/>
            <a:ext cx="2311400" cy="301752"/>
          </a:xfrm>
        </p:spPr>
        <p:txBody>
          <a:bodyPr/>
          <a:lstStyle>
            <a:lvl1pPr>
              <a:defRPr sz="900"/>
            </a:lvl1pPr>
          </a:lstStyle>
          <a:p>
            <a:fld id="{2DADD36A-1AF9-44F4-848D-3184C5CCF908}" type="datetimeFigureOut">
              <a:rPr lang="en-US" smtClean="0"/>
              <a:t>7/26/2013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30511" y="6556248"/>
            <a:ext cx="5571713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11457" y="6556248"/>
            <a:ext cx="544830" cy="301752"/>
          </a:xfrm>
        </p:spPr>
        <p:txBody>
          <a:bodyPr/>
          <a:lstStyle>
            <a:lvl1pPr>
              <a:defRPr sz="900"/>
            </a:lvl1pPr>
          </a:lstStyle>
          <a:p>
            <a:fld id="{EDBFE276-0481-4956-8A3E-104379956C7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744" y="150896"/>
            <a:ext cx="9906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33090" y="373966"/>
            <a:ext cx="7944612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8250" y="5867400"/>
            <a:ext cx="7944612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617208" y="6556248"/>
            <a:ext cx="2278380" cy="301752"/>
          </a:xfrm>
        </p:spPr>
        <p:txBody>
          <a:bodyPr/>
          <a:lstStyle>
            <a:lvl1pPr>
              <a:defRPr sz="900"/>
            </a:lvl1pPr>
          </a:lstStyle>
          <a:p>
            <a:fld id="{2DADD36A-1AF9-44F4-848D-3184C5CCF908}" type="datetimeFigureOut">
              <a:rPr lang="en-US" smtClean="0"/>
              <a:t>7/26/2013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67968" y="6557169"/>
            <a:ext cx="5360411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901958" y="6556248"/>
            <a:ext cx="396240" cy="301752"/>
          </a:xfrm>
        </p:spPr>
        <p:txBody>
          <a:bodyPr/>
          <a:lstStyle>
            <a:lvl1pPr algn="ctr">
              <a:defRPr sz="900"/>
            </a:lvl1pPr>
          </a:lstStyle>
          <a:p>
            <a:fld id="{EDBFE276-0481-4956-8A3E-104379956C7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DD36A-1AF9-44F4-848D-3184C5CCF908}" type="datetimeFigureOut">
              <a:rPr lang="en-US" smtClean="0"/>
              <a:t>7/26/2013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FE276-0481-4956-8A3E-104379956C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46950" y="381000"/>
            <a:ext cx="206375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381000"/>
            <a:ext cx="67691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DD36A-1AF9-44F4-848D-3184C5CCF908}" type="datetimeFigureOut">
              <a:rPr lang="en-US" smtClean="0"/>
              <a:t>7/26/2013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FE276-0481-4956-8A3E-104379956C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620" y="14069"/>
            <a:ext cx="9890760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5"/>
            <a:ext cx="9898380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7007861" y="4948410"/>
            <a:ext cx="2895599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95300" y="267494"/>
            <a:ext cx="89154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95300" y="1882808"/>
            <a:ext cx="89154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190744" y="6480969"/>
            <a:ext cx="23114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2DADD36A-1AF9-44F4-848D-3184C5CCF908}" type="datetimeFigureOut">
              <a:rPr lang="en-US" smtClean="0"/>
              <a:t>7/26/2013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95300" y="6481891"/>
            <a:ext cx="4615061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221980" y="6480969"/>
            <a:ext cx="54483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EDBFE276-0481-4956-8A3E-104379956C7B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4" descr="Paper bag"/>
          <p:cNvSpPr>
            <a:spLocks noChangeArrowheads="1" noChangeShapeType="1" noTextEdit="1"/>
          </p:cNvSpPr>
          <p:nvPr/>
        </p:nvSpPr>
        <p:spPr bwMode="auto">
          <a:xfrm>
            <a:off x="609600" y="2679700"/>
            <a:ext cx="7315200" cy="1663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FFFF"/>
                  </a:solidFill>
                  <a:round/>
                  <a:headEnd/>
                  <a:tailEnd/>
                </a:ln>
                <a:blipFill dpi="0" rotWithShape="0">
                  <a:blip r:embed="rId3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4093500199"/>
      </p:ext>
    </p:extLst>
  </p:cSld>
  <p:clrMapOvr>
    <a:masterClrMapping/>
  </p:clrMapOvr>
  <p:transition spd="slow">
    <p:wip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1" y="1143002"/>
            <a:ext cx="8686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rgbClr val="0070C0"/>
                </a:solidFill>
              </a:rPr>
              <a:t>Today’s Lesson :</a:t>
            </a:r>
          </a:p>
          <a:p>
            <a:pPr algn="ctr"/>
            <a:r>
              <a:rPr lang="en-US" sz="7200" dirty="0" smtClean="0"/>
              <a:t> </a:t>
            </a:r>
            <a:r>
              <a:rPr lang="en-US" sz="7200" u="sng" dirty="0" smtClean="0"/>
              <a:t>[Narrating style in a passage from Direct to Indirect.]</a:t>
            </a:r>
            <a:endParaRPr lang="en-US" sz="7200" u="sng" dirty="0"/>
          </a:p>
        </p:txBody>
      </p:sp>
    </p:spTree>
    <p:extLst>
      <p:ext uri="{BB962C8B-B14F-4D97-AF65-F5344CB8AC3E}">
        <p14:creationId xmlns:p14="http://schemas.microsoft.com/office/powerpoint/2010/main" val="3857839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1" y="1219200"/>
            <a:ext cx="8991600" cy="4678204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C000"/>
                </a:solidFill>
              </a:rPr>
              <a:t>Objectives :</a:t>
            </a:r>
          </a:p>
          <a:p>
            <a:endParaRPr lang="en-US" sz="3600" dirty="0" smtClean="0">
              <a:solidFill>
                <a:srgbClr val="FFFF00"/>
              </a:solidFill>
              <a:sym typeface="Wingdings"/>
            </a:endParaRPr>
          </a:p>
          <a:p>
            <a:pPr marL="342900" indent="-342900">
              <a:buFont typeface="Wingdings"/>
              <a:buChar char="!"/>
            </a:pPr>
            <a:r>
              <a:rPr lang="en-US" sz="3600" dirty="0" smtClean="0"/>
              <a:t>Identify the reporting verb and it’s reported speech &amp; speeches.</a:t>
            </a:r>
          </a:p>
          <a:p>
            <a:endParaRPr lang="en-US" sz="3600" dirty="0" smtClean="0"/>
          </a:p>
          <a:p>
            <a:pPr marL="342900" indent="-342900">
              <a:buFont typeface="Wingdings"/>
              <a:buChar char="!"/>
            </a:pPr>
            <a:r>
              <a:rPr lang="en-US" sz="3600" dirty="0" smtClean="0"/>
              <a:t> Change the Narration from direct to Indirect.</a:t>
            </a:r>
            <a:endParaRPr lang="en-US" sz="3600" dirty="0"/>
          </a:p>
          <a:p>
            <a:pPr marL="342900" indent="-342900">
              <a:buFont typeface="Wingdings"/>
              <a:buChar char="!"/>
            </a:pPr>
            <a:endParaRPr lang="en-US" sz="24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635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2402"/>
            <a:ext cx="8915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Now read the passage very </a:t>
            </a:r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carefully</a:t>
            </a:r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&amp; follow the </a:t>
            </a:r>
            <a:r>
              <a:rPr lang="en-US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reportinv</a:t>
            </a:r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verb &amp; reported </a:t>
            </a:r>
            <a:r>
              <a:rPr lang="en-US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speeh</a:t>
            </a:r>
            <a:endParaRPr lang="en-US" sz="28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6473" y="2258291"/>
            <a:ext cx="89916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Jamil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can you tell me what I am teaching?" the teacher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said. 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"I am sorry, I can't follow," replied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Jamil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. "You can't because you are not attentive," the teacher said.</a:t>
            </a:r>
          </a:p>
          <a:p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543791" y="2362200"/>
            <a:ext cx="8995065" cy="1371600"/>
            <a:chOff x="606135" y="2362200"/>
            <a:chExt cx="8995065" cy="1371600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grpSpPr>
        <p:sp>
          <p:nvSpPr>
            <p:cNvPr id="5" name="Rectangle 4"/>
            <p:cNvSpPr/>
            <p:nvPr/>
          </p:nvSpPr>
          <p:spPr>
            <a:xfrm>
              <a:off x="609600" y="2362200"/>
              <a:ext cx="8991600" cy="685800"/>
            </a:xfrm>
            <a:prstGeom prst="rect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B050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606135" y="3048000"/>
              <a:ext cx="2628900" cy="685800"/>
            </a:xfrm>
            <a:prstGeom prst="rect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B050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914401" y="1302841"/>
            <a:ext cx="1828800" cy="1059359"/>
            <a:chOff x="914400" y="1302841"/>
            <a:chExt cx="1828800" cy="1059359"/>
          </a:xfrm>
        </p:grpSpPr>
        <p:sp>
          <p:nvSpPr>
            <p:cNvPr id="11" name="Down Arrow Callout 10"/>
            <p:cNvSpPr/>
            <p:nvPr/>
          </p:nvSpPr>
          <p:spPr>
            <a:xfrm>
              <a:off x="914400" y="1302841"/>
              <a:ext cx="1828800" cy="1059359"/>
            </a:xfrm>
            <a:prstGeom prst="downArrowCallou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066800" y="1385450"/>
              <a:ext cx="1524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R. verb</a:t>
              </a:r>
              <a:endParaRPr lang="en-US" sz="2800" dirty="0"/>
            </a:p>
          </p:txBody>
        </p:sp>
      </p:grpSp>
      <p:sp>
        <p:nvSpPr>
          <p:cNvPr id="15" name="Rectangle 14"/>
          <p:cNvSpPr/>
          <p:nvPr/>
        </p:nvSpPr>
        <p:spPr>
          <a:xfrm>
            <a:off x="3276600" y="3137400"/>
            <a:ext cx="4267200" cy="596400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4239490" y="1080661"/>
            <a:ext cx="2341420" cy="2653141"/>
            <a:chOff x="914400" y="1302841"/>
            <a:chExt cx="1828800" cy="1059359"/>
          </a:xfrm>
        </p:grpSpPr>
        <p:sp>
          <p:nvSpPr>
            <p:cNvPr id="17" name="Down Arrow Callout 16"/>
            <p:cNvSpPr/>
            <p:nvPr/>
          </p:nvSpPr>
          <p:spPr>
            <a:xfrm>
              <a:off x="914400" y="1302841"/>
              <a:ext cx="1828800" cy="1059359"/>
            </a:xfrm>
            <a:prstGeom prst="downArrowCallou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66800" y="1385450"/>
              <a:ext cx="1524000" cy="2089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err="1" smtClean="0"/>
                <a:t>R.Speech</a:t>
              </a:r>
              <a:endParaRPr lang="en-US" sz="2800" b="1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58802" y="3124200"/>
            <a:ext cx="9042399" cy="1215570"/>
            <a:chOff x="558801" y="3124200"/>
            <a:chExt cx="9042399" cy="1215570"/>
          </a:xfrm>
        </p:grpSpPr>
        <p:sp>
          <p:nvSpPr>
            <p:cNvPr id="3" name="Rectangle 2"/>
            <p:cNvSpPr/>
            <p:nvPr/>
          </p:nvSpPr>
          <p:spPr>
            <a:xfrm>
              <a:off x="7696200" y="3124200"/>
              <a:ext cx="1905000" cy="533400"/>
            </a:xfrm>
            <a:prstGeom prst="rect">
              <a:avLst/>
            </a:pr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58801" y="3806370"/>
              <a:ext cx="5537200" cy="533400"/>
            </a:xfrm>
            <a:prstGeom prst="rect">
              <a:avLst/>
            </a:pr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TextBox 30"/>
          <p:cNvSpPr txBox="1"/>
          <p:nvPr/>
        </p:nvSpPr>
        <p:spPr>
          <a:xfrm rot="10800000">
            <a:off x="1096481" y="6016130"/>
            <a:ext cx="615553" cy="523220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r>
              <a:rPr lang="en-US" sz="2800" dirty="0" smtClean="0"/>
              <a:t>f</a:t>
            </a:r>
            <a:endParaRPr lang="en-US" sz="2800" dirty="0"/>
          </a:p>
        </p:txBody>
      </p:sp>
      <p:sp>
        <p:nvSpPr>
          <p:cNvPr id="10" name="Curved Right Arrow 9"/>
          <p:cNvSpPr/>
          <p:nvPr/>
        </p:nvSpPr>
        <p:spPr>
          <a:xfrm>
            <a:off x="-228600" y="3996870"/>
            <a:ext cx="762000" cy="2099130"/>
          </a:xfrm>
          <a:prstGeom prst="curvedRightArrow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496619" y="5748062"/>
            <a:ext cx="1828800" cy="1059359"/>
            <a:chOff x="914400" y="1302841"/>
            <a:chExt cx="1828800" cy="1059359"/>
          </a:xfrm>
          <a:noFill/>
        </p:grpSpPr>
        <p:sp>
          <p:nvSpPr>
            <p:cNvPr id="39" name="Down Arrow Callout 38"/>
            <p:cNvSpPr/>
            <p:nvPr/>
          </p:nvSpPr>
          <p:spPr>
            <a:xfrm>
              <a:off x="914400" y="1302841"/>
              <a:ext cx="1828800" cy="1059359"/>
            </a:xfrm>
            <a:prstGeom prst="downArrowCallout">
              <a:avLst/>
            </a:prstGeom>
            <a:grp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066800" y="1385450"/>
              <a:ext cx="1524000" cy="523220"/>
            </a:xfrm>
            <a:prstGeom prst="rect">
              <a:avLst/>
            </a:prstGeom>
            <a:grpFill/>
            <a:ln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R. verb</a:t>
              </a:r>
              <a:endParaRPr lang="en-US" sz="2800" dirty="0"/>
            </a:p>
          </p:txBody>
        </p:sp>
      </p:grpSp>
      <p:sp>
        <p:nvSpPr>
          <p:cNvPr id="14" name="Pentagon 13"/>
          <p:cNvSpPr/>
          <p:nvPr/>
        </p:nvSpPr>
        <p:spPr>
          <a:xfrm rot="10800000">
            <a:off x="6096000" y="3806370"/>
            <a:ext cx="3352800" cy="533400"/>
          </a:xfrm>
          <a:prstGeom prst="homePlat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Curved Right Arrow 41"/>
          <p:cNvSpPr/>
          <p:nvPr/>
        </p:nvSpPr>
        <p:spPr>
          <a:xfrm rot="12638211">
            <a:off x="8931756" y="3521592"/>
            <a:ext cx="835651" cy="2815904"/>
          </a:xfrm>
          <a:prstGeom prst="curvedRightArrow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6858001" y="5729474"/>
            <a:ext cx="1828800" cy="1059359"/>
            <a:chOff x="914400" y="1302841"/>
            <a:chExt cx="1828800" cy="1059359"/>
          </a:xfrm>
          <a:noFill/>
        </p:grpSpPr>
        <p:sp>
          <p:nvSpPr>
            <p:cNvPr id="44" name="Down Arrow Callout 43"/>
            <p:cNvSpPr/>
            <p:nvPr/>
          </p:nvSpPr>
          <p:spPr>
            <a:xfrm>
              <a:off x="914400" y="1302841"/>
              <a:ext cx="1828800" cy="1059359"/>
            </a:xfrm>
            <a:prstGeom prst="downArrowCallout">
              <a:avLst/>
            </a:prstGeom>
            <a:grp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066800" y="1385450"/>
              <a:ext cx="1524000" cy="400110"/>
            </a:xfrm>
            <a:prstGeom prst="rect">
              <a:avLst/>
            </a:prstGeom>
            <a:grpFill/>
            <a:ln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R. </a:t>
              </a:r>
              <a:r>
                <a:rPr lang="en-US" sz="2000" dirty="0" smtClean="0"/>
                <a:t>Speech</a:t>
              </a:r>
              <a:endParaRPr lang="en-US" sz="2000" dirty="0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47256" y="4438650"/>
            <a:ext cx="8901545" cy="1215570"/>
            <a:chOff x="699655" y="3124200"/>
            <a:chExt cx="8901545" cy="1215570"/>
          </a:xfrm>
        </p:grpSpPr>
        <p:sp>
          <p:nvSpPr>
            <p:cNvPr id="47" name="Rectangle 46"/>
            <p:cNvSpPr/>
            <p:nvPr/>
          </p:nvSpPr>
          <p:spPr>
            <a:xfrm>
              <a:off x="699655" y="3124200"/>
              <a:ext cx="8901545" cy="490894"/>
            </a:xfrm>
            <a:prstGeom prst="rect">
              <a:avLst/>
            </a:prstGeom>
            <a:noFill/>
            <a:ln w="571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711201" y="3806370"/>
              <a:ext cx="2336799" cy="533400"/>
            </a:xfrm>
            <a:prstGeom prst="rect">
              <a:avLst/>
            </a:prstGeom>
            <a:noFill/>
            <a:ln w="571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Pentagon 49"/>
          <p:cNvSpPr/>
          <p:nvPr/>
        </p:nvSpPr>
        <p:spPr>
          <a:xfrm rot="10800000">
            <a:off x="2794000" y="5124449"/>
            <a:ext cx="4063999" cy="529773"/>
          </a:xfrm>
          <a:prstGeom prst="homePlat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Curved Right Arrow 51"/>
          <p:cNvSpPr/>
          <p:nvPr/>
        </p:nvSpPr>
        <p:spPr>
          <a:xfrm>
            <a:off x="2024743" y="4657951"/>
            <a:ext cx="762000" cy="2099130"/>
          </a:xfrm>
          <a:prstGeom prst="curvedRightArrow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2743201" y="6027243"/>
            <a:ext cx="1828800" cy="1059359"/>
            <a:chOff x="914400" y="1205238"/>
            <a:chExt cx="1828800" cy="1059359"/>
          </a:xfrm>
          <a:noFill/>
        </p:grpSpPr>
        <p:sp>
          <p:nvSpPr>
            <p:cNvPr id="54" name="Down Arrow Callout 53"/>
            <p:cNvSpPr/>
            <p:nvPr/>
          </p:nvSpPr>
          <p:spPr>
            <a:xfrm>
              <a:off x="914400" y="1205238"/>
              <a:ext cx="1828800" cy="1059359"/>
            </a:xfrm>
            <a:prstGeom prst="downArrowCallou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066800" y="1288511"/>
              <a:ext cx="1524000" cy="523220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R. verb</a:t>
              </a:r>
              <a:endParaRPr lang="en-US" sz="2800" dirty="0"/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4825999" y="5791202"/>
            <a:ext cx="1828800" cy="1059359"/>
            <a:chOff x="914400" y="1302841"/>
            <a:chExt cx="1828800" cy="1059359"/>
          </a:xfrm>
        </p:grpSpPr>
        <p:sp>
          <p:nvSpPr>
            <p:cNvPr id="58" name="Down Arrow Callout 57"/>
            <p:cNvSpPr/>
            <p:nvPr/>
          </p:nvSpPr>
          <p:spPr>
            <a:xfrm>
              <a:off x="914400" y="1302841"/>
              <a:ext cx="1828800" cy="1059359"/>
            </a:xfrm>
            <a:prstGeom prst="downArrowCallou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066800" y="1385450"/>
              <a:ext cx="1524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R. verb</a:t>
              </a:r>
              <a:endParaRPr lang="en-US" sz="2800" dirty="0"/>
            </a:p>
          </p:txBody>
        </p:sp>
      </p:grpSp>
      <p:sp>
        <p:nvSpPr>
          <p:cNvPr id="19" name="Curved Left Arrow 18"/>
          <p:cNvSpPr/>
          <p:nvPr/>
        </p:nvSpPr>
        <p:spPr>
          <a:xfrm>
            <a:off x="6580910" y="5387522"/>
            <a:ext cx="429490" cy="933359"/>
          </a:xfrm>
          <a:prstGeom prst="curvedLeftArrow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661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0" grpId="0" animBg="1"/>
      <p:bldP spid="14" grpId="0" animBg="1"/>
      <p:bldP spid="42" grpId="0" animBg="1"/>
      <p:bldP spid="50" grpId="0" animBg="1"/>
      <p:bldP spid="52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1"/>
            <a:ext cx="93726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 smtClean="0">
                <a:latin typeface="Times New Roman" pitchFamily="18" charset="0"/>
                <a:cs typeface="Times New Roman" pitchFamily="18" charset="0"/>
              </a:rPr>
              <a:t>Now match the reported speeches withe their reporting verb from the passage</a:t>
            </a:r>
          </a:p>
          <a:p>
            <a:endParaRPr lang="en-US" dirty="0"/>
          </a:p>
          <a:p>
            <a:pPr algn="just"/>
            <a:r>
              <a:rPr lang="en-US" sz="3200" dirty="0"/>
              <a:t>"</a:t>
            </a:r>
            <a:r>
              <a:rPr lang="en-US" sz="3200" dirty="0" err="1"/>
              <a:t>Jamil</a:t>
            </a:r>
            <a:r>
              <a:rPr lang="en-US" sz="3200" dirty="0"/>
              <a:t> can you tell me what I am teaching?" the teacher </a:t>
            </a:r>
            <a:r>
              <a:rPr lang="en-US" sz="3200" dirty="0" smtClean="0"/>
              <a:t>said. </a:t>
            </a:r>
            <a:r>
              <a:rPr lang="en-US" sz="3200" dirty="0"/>
              <a:t>"I am sorry, I can't follow," replied </a:t>
            </a:r>
            <a:r>
              <a:rPr lang="en-US" sz="3200" dirty="0" err="1"/>
              <a:t>Jamil</a:t>
            </a:r>
            <a:r>
              <a:rPr lang="en-US" sz="3200" dirty="0"/>
              <a:t>. "You can't because you are not attentive," the teacher said.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8601" y="4800600"/>
            <a:ext cx="944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6115946"/>
              </p:ext>
            </p:extLst>
          </p:nvPr>
        </p:nvGraphicFramePr>
        <p:xfrm>
          <a:off x="457200" y="3792974"/>
          <a:ext cx="8991600" cy="28803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495800"/>
                <a:gridCol w="4495800"/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Reporting verb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Reported Speech</a:t>
                      </a:r>
                      <a:endParaRPr lang="en-US" dirty="0"/>
                    </a:p>
                  </a:txBody>
                  <a:tcP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 smtClean="0">
                          <a:solidFill>
                            <a:srgbClr val="FFC000"/>
                          </a:solidFill>
                        </a:rPr>
                        <a:t>the teacher said. </a:t>
                      </a:r>
                      <a:endParaRPr lang="en-US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 err="1" smtClean="0">
                          <a:solidFill>
                            <a:srgbClr val="FFC000"/>
                          </a:solidFill>
                        </a:rPr>
                        <a:t>Jamil</a:t>
                      </a:r>
                      <a:r>
                        <a:rPr lang="en-US" sz="1800" b="1" dirty="0" smtClean="0">
                          <a:solidFill>
                            <a:srgbClr val="FFC000"/>
                          </a:solidFill>
                        </a:rPr>
                        <a:t> can you tell me what I am teaching?</a:t>
                      </a:r>
                      <a:endParaRPr lang="en-US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533400">
                <a:tc rowSpan="2">
                  <a:txBody>
                    <a:bodyPr/>
                    <a:lstStyle/>
                    <a:p>
                      <a:pPr algn="l"/>
                      <a:r>
                        <a:rPr lang="en-US" sz="1800" b="1" dirty="0" smtClean="0">
                          <a:solidFill>
                            <a:srgbClr val="FFC000"/>
                          </a:solidFill>
                        </a:rPr>
                        <a:t>replied </a:t>
                      </a:r>
                      <a:r>
                        <a:rPr lang="en-US" sz="1800" b="1" dirty="0" err="1" smtClean="0">
                          <a:solidFill>
                            <a:srgbClr val="FFC000"/>
                          </a:solidFill>
                        </a:rPr>
                        <a:t>Jamil</a:t>
                      </a:r>
                      <a:r>
                        <a:rPr lang="en-US" sz="1800" b="1" dirty="0" smtClean="0">
                          <a:solidFill>
                            <a:srgbClr val="FFC000"/>
                          </a:solidFill>
                        </a:rPr>
                        <a:t>. </a:t>
                      </a:r>
                      <a:endParaRPr lang="en-US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 smtClean="0">
                          <a:solidFill>
                            <a:srgbClr val="FFC000"/>
                          </a:solidFill>
                        </a:rPr>
                        <a:t>I am sorry</a:t>
                      </a:r>
                      <a:endParaRPr lang="en-US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5334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 smtClean="0">
                          <a:solidFill>
                            <a:srgbClr val="FFC000"/>
                          </a:solidFill>
                        </a:rPr>
                        <a:t>I can't follow</a:t>
                      </a:r>
                      <a:endParaRPr lang="en-US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 smtClean="0">
                          <a:solidFill>
                            <a:srgbClr val="FFC000"/>
                          </a:solidFill>
                        </a:rPr>
                        <a:t>the teacher said</a:t>
                      </a:r>
                      <a:endParaRPr lang="en-US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 smtClean="0">
                          <a:solidFill>
                            <a:srgbClr val="FFC000"/>
                          </a:solidFill>
                        </a:rPr>
                        <a:t>You can't because you are not attentive</a:t>
                      </a:r>
                      <a:endParaRPr lang="en-US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2521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0803800"/>
              </p:ext>
            </p:extLst>
          </p:nvPr>
        </p:nvGraphicFramePr>
        <p:xfrm>
          <a:off x="228600" y="228600"/>
          <a:ext cx="8991600" cy="28803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495800"/>
                <a:gridCol w="4495800"/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Reporting verb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Reported Speech</a:t>
                      </a:r>
                      <a:endParaRPr lang="en-US" dirty="0"/>
                    </a:p>
                  </a:txBody>
                  <a:tcP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 smtClean="0">
                          <a:solidFill>
                            <a:srgbClr val="FFC000"/>
                          </a:solidFill>
                        </a:rPr>
                        <a:t>the teacher said. </a:t>
                      </a:r>
                      <a:endParaRPr lang="en-US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 err="1" smtClean="0">
                          <a:solidFill>
                            <a:srgbClr val="FFC000"/>
                          </a:solidFill>
                        </a:rPr>
                        <a:t>Jamil</a:t>
                      </a:r>
                      <a:r>
                        <a:rPr lang="en-US" sz="1800" b="1" dirty="0" smtClean="0">
                          <a:solidFill>
                            <a:srgbClr val="FFC000"/>
                          </a:solidFill>
                        </a:rPr>
                        <a:t> can you tell me what I am teaching?</a:t>
                      </a:r>
                      <a:endParaRPr lang="en-US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533400">
                <a:tc rowSpan="2">
                  <a:txBody>
                    <a:bodyPr/>
                    <a:lstStyle/>
                    <a:p>
                      <a:pPr algn="l"/>
                      <a:r>
                        <a:rPr lang="en-US" sz="1800" b="1" dirty="0" smtClean="0">
                          <a:solidFill>
                            <a:srgbClr val="FFC000"/>
                          </a:solidFill>
                        </a:rPr>
                        <a:t>replied </a:t>
                      </a:r>
                      <a:r>
                        <a:rPr lang="en-US" sz="1800" b="1" dirty="0" err="1" smtClean="0">
                          <a:solidFill>
                            <a:srgbClr val="FFC000"/>
                          </a:solidFill>
                        </a:rPr>
                        <a:t>Jamil</a:t>
                      </a:r>
                      <a:r>
                        <a:rPr lang="en-US" sz="1800" b="1" dirty="0" smtClean="0">
                          <a:solidFill>
                            <a:srgbClr val="FFC000"/>
                          </a:solidFill>
                        </a:rPr>
                        <a:t>. </a:t>
                      </a:r>
                      <a:endParaRPr lang="en-US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 smtClean="0">
                          <a:solidFill>
                            <a:srgbClr val="FFC000"/>
                          </a:solidFill>
                        </a:rPr>
                        <a:t>I am sorry</a:t>
                      </a:r>
                      <a:endParaRPr lang="en-US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5334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 smtClean="0">
                          <a:solidFill>
                            <a:srgbClr val="FFC000"/>
                          </a:solidFill>
                        </a:rPr>
                        <a:t>I can't follow</a:t>
                      </a:r>
                      <a:endParaRPr lang="en-US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 smtClean="0">
                          <a:solidFill>
                            <a:srgbClr val="FFC000"/>
                          </a:solidFill>
                        </a:rPr>
                        <a:t>the teacher said</a:t>
                      </a:r>
                      <a:endParaRPr lang="en-US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 smtClean="0">
                          <a:solidFill>
                            <a:srgbClr val="FFC000"/>
                          </a:solidFill>
                        </a:rPr>
                        <a:t>You can't because you are not attentive</a:t>
                      </a:r>
                      <a:endParaRPr lang="en-US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24" name="Rectangle 23"/>
          <p:cNvSpPr/>
          <p:nvPr/>
        </p:nvSpPr>
        <p:spPr>
          <a:xfrm>
            <a:off x="381000" y="3403800"/>
            <a:ext cx="9144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teacher ........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jamil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---- ---- ------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tell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----- what ---- ----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teachein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Jamil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replied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that ---- </a:t>
            </a:r>
            <a:r>
              <a:rPr lang="en-US" sz="3200" u="sng" dirty="0" smtClean="0">
                <a:latin typeface="Times New Roman" pitchFamily="18" charset="0"/>
                <a:cs typeface="Times New Roman" pitchFamily="18" charset="0"/>
              </a:rPr>
              <a:t>----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sorry and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-----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that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---- ---------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follow. The teacher said that I couldn’t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because ---- ----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not attentive.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81000" y="60198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087090" y="331816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>
                <a:latin typeface="Times New Roman" pitchFamily="18" charset="0"/>
                <a:cs typeface="Times New Roman" pitchFamily="18" charset="0"/>
              </a:rPr>
              <a:t>if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431475" y="3352800"/>
            <a:ext cx="114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 smtClean="0">
                <a:latin typeface="Times New Roman" pitchFamily="18" charset="0"/>
                <a:cs typeface="Times New Roman" pitchFamily="18" charset="0"/>
              </a:rPr>
              <a:t>asked 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5448300" y="3301425"/>
            <a:ext cx="125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 smtClean="0">
                <a:latin typeface="Times New Roman" pitchFamily="18" charset="0"/>
                <a:cs typeface="Times New Roman" pitchFamily="18" charset="0"/>
              </a:rPr>
              <a:t>could 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4724400" y="330142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 smtClean="0">
                <a:latin typeface="Times New Roman" pitchFamily="18" charset="0"/>
                <a:cs typeface="Times New Roman" pitchFamily="18" charset="0"/>
              </a:rPr>
              <a:t>he 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6972300" y="3301425"/>
            <a:ext cx="125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>
                <a:latin typeface="Times New Roman" pitchFamily="18" charset="0"/>
                <a:cs typeface="Times New Roman" pitchFamily="18" charset="0"/>
              </a:rPr>
              <a:t>him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8763000" y="330142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 smtClean="0">
                <a:latin typeface="Times New Roman" pitchFamily="18" charset="0"/>
                <a:cs typeface="Times New Roman" pitchFamily="18" charset="0"/>
              </a:rPr>
              <a:t>he 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114300" y="3810000"/>
            <a:ext cx="125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 smtClean="0">
                <a:latin typeface="Times New Roman" pitchFamily="18" charset="0"/>
                <a:cs typeface="Times New Roman" pitchFamily="18" charset="0"/>
              </a:rPr>
              <a:t>was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5486400" y="385700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 smtClean="0">
                <a:latin typeface="Times New Roman" pitchFamily="18" charset="0"/>
                <a:cs typeface="Times New Roman" pitchFamily="18" charset="0"/>
              </a:rPr>
              <a:t>he 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6019800" y="3810000"/>
            <a:ext cx="125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 smtClean="0">
                <a:latin typeface="Times New Roman" pitchFamily="18" charset="0"/>
                <a:cs typeface="Times New Roman" pitchFamily="18" charset="0"/>
              </a:rPr>
              <a:t>was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8610600" y="3834825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 smtClean="0">
                <a:latin typeface="Times New Roman" pitchFamily="18" charset="0"/>
                <a:cs typeface="Times New Roman" pitchFamily="18" charset="0"/>
              </a:rPr>
              <a:t>added 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1143000" y="4292025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 smtClean="0">
                <a:latin typeface="Times New Roman" pitchFamily="18" charset="0"/>
                <a:cs typeface="Times New Roman" pitchFamily="18" charset="0"/>
              </a:rPr>
              <a:t>he 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1981200" y="4292025"/>
            <a:ext cx="1549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 smtClean="0">
                <a:latin typeface="Times New Roman" pitchFamily="18" charset="0"/>
                <a:cs typeface="Times New Roman" pitchFamily="18" charset="0"/>
              </a:rPr>
              <a:t>couldn’t 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3061854" y="480060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 smtClean="0">
                <a:latin typeface="Times New Roman" pitchFamily="18" charset="0"/>
                <a:cs typeface="Times New Roman" pitchFamily="18" charset="0"/>
              </a:rPr>
              <a:t>he 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3581400" y="4803484"/>
            <a:ext cx="125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 smtClean="0">
                <a:latin typeface="Times New Roman" pitchFamily="18" charset="0"/>
                <a:cs typeface="Times New Roman" pitchFamily="18" charset="0"/>
              </a:rPr>
              <a:t>was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46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1" y="685802"/>
            <a:ext cx="8382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The teacher </a:t>
            </a:r>
            <a:r>
              <a:rPr lang="en-US" sz="4800" u="sng" dirty="0" smtClean="0">
                <a:latin typeface="Times New Roman" pitchFamily="18" charset="0"/>
                <a:cs typeface="Times New Roman" pitchFamily="18" charset="0"/>
              </a:rPr>
              <a:t>asked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jamil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u="sng" dirty="0" smtClean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u="sng" dirty="0" smtClean="0">
                <a:latin typeface="Times New Roman" pitchFamily="18" charset="0"/>
                <a:cs typeface="Times New Roman" pitchFamily="18" charset="0"/>
              </a:rPr>
              <a:t>he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u="sng" dirty="0" smtClean="0">
                <a:latin typeface="Times New Roman" pitchFamily="18" charset="0"/>
                <a:cs typeface="Times New Roman" pitchFamily="18" charset="0"/>
              </a:rPr>
              <a:t>could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tell </a:t>
            </a:r>
            <a:r>
              <a:rPr lang="en-US" sz="4800" u="sng" dirty="0" smtClean="0">
                <a:latin typeface="Times New Roman" pitchFamily="18" charset="0"/>
                <a:cs typeface="Times New Roman" pitchFamily="18" charset="0"/>
              </a:rPr>
              <a:t>him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what he was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teachein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Jamil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replied that </a:t>
            </a:r>
            <a:r>
              <a:rPr lang="en-US" sz="4800" u="sng" dirty="0" smtClean="0">
                <a:latin typeface="Times New Roman" pitchFamily="18" charset="0"/>
                <a:cs typeface="Times New Roman" pitchFamily="18" charset="0"/>
              </a:rPr>
              <a:t>he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u="sng" dirty="0" smtClean="0">
                <a:latin typeface="Times New Roman" pitchFamily="18" charset="0"/>
                <a:cs typeface="Times New Roman" pitchFamily="18" charset="0"/>
              </a:rPr>
              <a:t>was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sorry and </a:t>
            </a:r>
            <a:r>
              <a:rPr lang="en-US" sz="4800" u="sng" dirty="0" smtClean="0">
                <a:latin typeface="Times New Roman" pitchFamily="18" charset="0"/>
                <a:cs typeface="Times New Roman" pitchFamily="18" charset="0"/>
              </a:rPr>
              <a:t>added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that </a:t>
            </a:r>
            <a:r>
              <a:rPr lang="en-US" sz="4800" u="sng" dirty="0" smtClean="0">
                <a:latin typeface="Times New Roman" pitchFamily="18" charset="0"/>
                <a:cs typeface="Times New Roman" pitchFamily="18" charset="0"/>
              </a:rPr>
              <a:t>he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couldn’t follow. The teacher said that I couldn’t because </a:t>
            </a:r>
            <a:r>
              <a:rPr lang="en-US" sz="4800" u="sng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u="sng" dirty="0" smtClean="0">
                <a:latin typeface="Times New Roman" pitchFamily="18" charset="0"/>
                <a:cs typeface="Times New Roman" pitchFamily="18" charset="0"/>
              </a:rPr>
              <a:t>was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not attentive.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2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517175"/>
            <a:ext cx="716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Home work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990600" y="1447800"/>
            <a:ext cx="7162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Change the following direct speech to Indirect speech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3048000"/>
            <a:ext cx="92964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The man said to the manager, "May I come in, sir?" "yes, come in. What do you want?" said the manager. "I want to open a bank account in your bank, "said the man. "Can you tell me how I can open a saving account?"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828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4"/>
          <p:cNvSpPr>
            <a:spLocks noChangeArrowheads="1" noChangeShapeType="1" noTextEdit="1"/>
          </p:cNvSpPr>
          <p:nvPr/>
        </p:nvSpPr>
        <p:spPr bwMode="auto">
          <a:xfrm>
            <a:off x="838201" y="2286000"/>
            <a:ext cx="8077200" cy="2286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FF00FF"/>
                  </a:solidFill>
                  <a:round/>
                  <a:headEnd/>
                  <a:tailEnd/>
                </a:ln>
                <a:solidFill>
                  <a:srgbClr val="00FFFF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THANKS ALL</a:t>
            </a:r>
          </a:p>
        </p:txBody>
      </p:sp>
    </p:spTree>
    <p:extLst>
      <p:ext uri="{BB962C8B-B14F-4D97-AF65-F5344CB8AC3E}">
        <p14:creationId xmlns:p14="http://schemas.microsoft.com/office/powerpoint/2010/main" val="1155480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216</TotalTime>
  <Words>400</Words>
  <Application>Microsoft Office PowerPoint</Application>
  <PresentationFormat>A4 Paper (210x297 mm)</PresentationFormat>
  <Paragraphs>59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Verve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Digi</dc:creator>
  <cp:lastModifiedBy>Digi</cp:lastModifiedBy>
  <cp:revision>25</cp:revision>
  <dcterms:created xsi:type="dcterms:W3CDTF">2013-07-24T16:54:27Z</dcterms:created>
  <dcterms:modified xsi:type="dcterms:W3CDTF">2013-07-26T15:44:18Z</dcterms:modified>
</cp:coreProperties>
</file>